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51"/>
  </p:notesMasterIdLst>
  <p:handoutMasterIdLst>
    <p:handoutMasterId r:id="rId52"/>
  </p:handoutMasterIdLst>
  <p:sldIdLst>
    <p:sldId id="256" r:id="rId5"/>
    <p:sldId id="374" r:id="rId6"/>
    <p:sldId id="416" r:id="rId7"/>
    <p:sldId id="376" r:id="rId8"/>
    <p:sldId id="378" r:id="rId9"/>
    <p:sldId id="379" r:id="rId10"/>
    <p:sldId id="380" r:id="rId11"/>
    <p:sldId id="381" r:id="rId12"/>
    <p:sldId id="421" r:id="rId13"/>
    <p:sldId id="422" r:id="rId14"/>
    <p:sldId id="382" r:id="rId15"/>
    <p:sldId id="383" r:id="rId16"/>
    <p:sldId id="385" r:id="rId17"/>
    <p:sldId id="417" r:id="rId18"/>
    <p:sldId id="387" r:id="rId19"/>
    <p:sldId id="392" r:id="rId20"/>
    <p:sldId id="394" r:id="rId21"/>
    <p:sldId id="396" r:id="rId22"/>
    <p:sldId id="397" r:id="rId23"/>
    <p:sldId id="398" r:id="rId24"/>
    <p:sldId id="423" r:id="rId25"/>
    <p:sldId id="425" r:id="rId26"/>
    <p:sldId id="424" r:id="rId27"/>
    <p:sldId id="399" r:id="rId28"/>
    <p:sldId id="377" r:id="rId29"/>
    <p:sldId id="418" r:id="rId30"/>
    <p:sldId id="404" r:id="rId31"/>
    <p:sldId id="427" r:id="rId32"/>
    <p:sldId id="419" r:id="rId33"/>
    <p:sldId id="420" r:id="rId34"/>
    <p:sldId id="426" r:id="rId35"/>
    <p:sldId id="406" r:id="rId36"/>
    <p:sldId id="408" r:id="rId37"/>
    <p:sldId id="428" r:id="rId38"/>
    <p:sldId id="429" r:id="rId39"/>
    <p:sldId id="430" r:id="rId40"/>
    <p:sldId id="431" r:id="rId41"/>
    <p:sldId id="432" r:id="rId42"/>
    <p:sldId id="413" r:id="rId43"/>
    <p:sldId id="447" r:id="rId44"/>
    <p:sldId id="448" r:id="rId45"/>
    <p:sldId id="449" r:id="rId46"/>
    <p:sldId id="450" r:id="rId47"/>
    <p:sldId id="451" r:id="rId48"/>
    <p:sldId id="452" r:id="rId49"/>
    <p:sldId id="453" r:id="rId50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7E2D9-2A6B-437E-BF39-6E2CE98A75E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25E5C-2A90-4C7A-84C9-7F93DFCD07D6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59820-A49B-4B14-9616-5324C56C44B7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0BD0A-BF37-4893-A871-DC35E543A35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0BD0A-BF37-4893-A871-DC35E543A351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0DEC2-6571-418E-8E61-D0BB2C124908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7F64ED-EAD9-4580-A30E-964EF68F8AED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6B8B9-4589-418A-A7F5-6E7B2C608A57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2B9A8-3337-4451-AB4B-98326AFA4494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B612C-67B5-4EBA-A322-EBA138520363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0271B-6A92-421F-9093-399A9FC7DF2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D0D3B-DDC8-4AF6-85A7-340499A47B0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6204E-A85C-4D11-8993-2BFDF7F0371B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DFF8D-A827-46E8-A9C4-0C7D59D78EBF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9BBD5-6ABB-4D2B-BCFD-D49BFF7C3BDB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E2AD7-A6BB-4A23-878A-753246007714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E2AD7-A6BB-4A23-878A-753246007714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25E5C-2A90-4C7A-84C9-7F93DFCD07D6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7F64ED-EAD9-4580-A30E-964EF68F8AED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7F64ED-EAD9-4580-A30E-964EF68F8AED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0271B-6A92-421F-9093-399A9FC7DF2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E7A37-3E14-4609-B310-F651F911101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C992A-8AC2-4517-972E-8B6C5B03BF68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7D0F2-355D-4972-B34E-26B3F7012D32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3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3ACF9-3A68-4739-A886-9C3D69D79BF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67736-D39E-4FDF-ACBA-B7071E641727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9BBD5-6ABB-4D2B-BCFD-D49BFF7C3BD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D503E-B883-4658-A35E-B67C80A9145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7E2D9-2A6B-437E-BF39-6E2CE98A75E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7E2D9-2A6B-437E-BF39-6E2CE98A75E3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4/5/24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4/5/24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4/5/24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4/5/24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4/5/24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4/5/24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4/5/24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4/5/24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4/5/24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4/5/24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4/5/24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4/5/24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</a:t>
            </a:r>
            <a:r>
              <a:rPr lang="en-US" altLang="zh-CN" dirty="0">
                <a:latin typeface="Helvetica Neue"/>
              </a:rPr>
              <a:t>6</a:t>
            </a:r>
            <a:r>
              <a:rPr lang="en-US" dirty="0">
                <a:latin typeface="Helvetica Neue"/>
              </a:rPr>
              <a:t>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Graph: Basic Concepts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Vertex-induced sub-graphs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vertex-induced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Arial" charset="0"/>
                <a:cs typeface="Arial" charset="0"/>
              </a:rPr>
              <a:t>sub-graph</a:t>
            </a:r>
            <a:r>
              <a:rPr lang="en-US" altLang="en-US" dirty="0">
                <a:latin typeface="Arial" charset="0"/>
                <a:cs typeface="Arial" charset="0"/>
              </a:rPr>
              <a:t> is a subset of a the vertices where the edges are all edges in the original graph that originally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7" name="Picture 2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40" y="2301720"/>
            <a:ext cx="2481793" cy="16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759882"/>
            <a:ext cx="1984608" cy="12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6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Paths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path in an undirected graph is an ordered sequence of vertices 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       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where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{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}</a:t>
            </a:r>
            <a:r>
              <a:rPr lang="en-US" altLang="en-US" baseline="30000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is an edge for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1, ...,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Termed </a:t>
            </a:r>
            <a:r>
              <a:rPr lang="en-US" altLang="en-US" i="1" dirty="0">
                <a:latin typeface="Arial" charset="0"/>
                <a:cs typeface="Arial" charset="0"/>
              </a:rPr>
              <a:t>a path from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endParaRPr lang="en-US" altLang="en-US" i="1" baseline="-25000" dirty="0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length of this path is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 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5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Paths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path of length 4: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B, E, C, F)</a:t>
            </a:r>
          </a:p>
        </p:txBody>
      </p:sp>
      <p:pic>
        <p:nvPicPr>
          <p:cNvPr id="300034" name="Picture 2" descr="C:\Users\dwharder\Desktop\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162800"/>
            <a:ext cx="2485019" cy="16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6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Paths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path of length 5: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B, E, C, B, D)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2162824"/>
            <a:ext cx="2485019" cy="16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5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Paths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trivial </a:t>
            </a:r>
            <a:r>
              <a:rPr lang="en-US" altLang="en-US" dirty="0">
                <a:latin typeface="Arial" charset="0"/>
                <a:cs typeface="Arial" charset="0"/>
              </a:rPr>
              <a:t>path of length 0: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2162824"/>
            <a:ext cx="2485018" cy="16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Simple paths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simple path</a:t>
            </a:r>
            <a:r>
              <a:rPr lang="en-US" altLang="en-US" dirty="0">
                <a:latin typeface="Arial" charset="0"/>
                <a:cs typeface="Arial" charset="0"/>
              </a:rPr>
              <a:t> has no repetitions other than perhaps the first and last vertices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simple cycle</a:t>
            </a:r>
            <a:r>
              <a:rPr lang="en-US" altLang="en-US" dirty="0">
                <a:latin typeface="Arial" charset="0"/>
                <a:cs typeface="Arial" charset="0"/>
              </a:rPr>
              <a:t> is a simple path of at least two vertices with the first and last vertices equal</a:t>
            </a:r>
            <a:endParaRPr lang="en-US" altLang="en-US" i="1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Note:  these definitions are not universal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6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Connectedness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Two vertices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are said to be </a:t>
            </a:r>
            <a:r>
              <a:rPr lang="en-US" altLang="en-US" i="1" dirty="0">
                <a:latin typeface="Arial" charset="0"/>
                <a:cs typeface="Arial" charset="0"/>
              </a:rPr>
              <a:t>connected</a:t>
            </a:r>
            <a:r>
              <a:rPr lang="en-US" altLang="en-US" dirty="0">
                <a:latin typeface="Arial" charset="0"/>
                <a:cs typeface="Arial" charset="0"/>
              </a:rPr>
              <a:t> if there exists a path from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graph is connected if there exists a path between any two vertices</a:t>
            </a:r>
          </a:p>
        </p:txBody>
      </p:sp>
      <p:pic>
        <p:nvPicPr>
          <p:cNvPr id="302083" name="Picture 3" descr="C:\Users\dwharder\Desktop\v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8038"/>
            <a:ext cx="2105025" cy="20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4" name="Picture 4" descr="C:\Users\dwharder\Desktop\v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2438038"/>
            <a:ext cx="2105025" cy="20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541" y="4492491"/>
            <a:ext cx="17914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dirty="0"/>
              <a:t>A connected graph</a:t>
            </a:r>
            <a:endParaRPr lang="en-CA" sz="1500" dirty="0"/>
          </a:p>
        </p:txBody>
      </p:sp>
      <p:sp>
        <p:nvSpPr>
          <p:cNvPr id="7" name="Rectangle 6"/>
          <p:cNvSpPr/>
          <p:nvPr/>
        </p:nvSpPr>
        <p:spPr>
          <a:xfrm>
            <a:off x="4778387" y="4484940"/>
            <a:ext cx="21243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dirty="0"/>
              <a:t>An unconnected graph</a:t>
            </a:r>
            <a:endParaRPr lang="en-CA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0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2511654"/>
            <a:ext cx="2861537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weight may be associated with each edge in a graph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This could represent distance, energy consumption, cost, etc.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Such a graph is called a </a:t>
            </a:r>
            <a:r>
              <a:rPr lang="en-US" altLang="en-US" i="1" dirty="0">
                <a:latin typeface="Arial" charset="0"/>
                <a:cs typeface="Arial" charset="0"/>
              </a:rPr>
              <a:t>weighted graph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Pictorially, we will represent weights by numbers next to the edges</a:t>
            </a:r>
          </a:p>
        </p:txBody>
      </p:sp>
    </p:spTree>
    <p:extLst>
      <p:ext uri="{BB962C8B-B14F-4D97-AF65-F5344CB8AC3E}">
        <p14:creationId xmlns:p14="http://schemas.microsoft.com/office/powerpoint/2010/main" val="6334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</a:t>
            </a:r>
            <a:r>
              <a:rPr lang="en-US" altLang="en-US" i="1" dirty="0">
                <a:latin typeface="Arial" charset="0"/>
                <a:cs typeface="Arial" charset="0"/>
              </a:rPr>
              <a:t>length</a:t>
            </a:r>
            <a:r>
              <a:rPr lang="en-US" altLang="en-US" dirty="0">
                <a:latin typeface="Arial" charset="0"/>
                <a:cs typeface="Arial" charset="0"/>
              </a:rPr>
              <a:t> of a path within a weighted graph is the sum of all of the edges which make up the path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length of the path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D, G)</a:t>
            </a:r>
            <a:r>
              <a:rPr lang="en-US" altLang="en-US" dirty="0">
                <a:latin typeface="Arial" charset="0"/>
                <a:cs typeface="Arial" charset="0"/>
              </a:rPr>
              <a:t> in the following graph is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+ 3.7 = 8.8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3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2511654"/>
            <a:ext cx="2861537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77934" y="2895786"/>
            <a:ext cx="1080120" cy="189021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2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Different paths may have different weights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Another path is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C, F, G)</a:t>
            </a:r>
            <a:r>
              <a:rPr lang="en-US" altLang="en-US" dirty="0">
                <a:latin typeface="Arial" charset="0"/>
                <a:cs typeface="Arial" charset="0"/>
              </a:rPr>
              <a:t> with length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+ 1.4 + 4.5 = 7.1</a:t>
            </a:r>
          </a:p>
        </p:txBody>
      </p:sp>
      <p:pic>
        <p:nvPicPr>
          <p:cNvPr id="5" name="Picture 3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2511654"/>
            <a:ext cx="2861537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77934" y="4785996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444224" y="3817193"/>
            <a:ext cx="540060" cy="9751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44224" y="2908487"/>
            <a:ext cx="540060" cy="915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7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graph is an abstract data type for storing adjacency relations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start with definitions: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Vertices, edges, degree and sub-graphs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will describe paths in graphs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Simple paths and cycles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Definition of connectedness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will then reinterpret these in terms of directed 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Directed acyclic graphs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1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Problem: find the shortest path between two vertices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Here, the shortest path from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 is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C, F, D, E, G)</a:t>
            </a:r>
            <a:r>
              <a:rPr lang="en-US" altLang="en-US" dirty="0">
                <a:latin typeface="Arial" charset="0"/>
                <a:cs typeface="Arial" charset="0"/>
              </a:rPr>
              <a:t> with length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</a:t>
            </a:r>
          </a:p>
        </p:txBody>
      </p:sp>
      <p:pic>
        <p:nvPicPr>
          <p:cNvPr id="303107" name="Picture 3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2511654"/>
            <a:ext cx="2861537" cy="25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99360" y="3823543"/>
            <a:ext cx="540060" cy="9624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444224" y="3817193"/>
            <a:ext cx="540060" cy="9751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44224" y="2908487"/>
            <a:ext cx="540060" cy="915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84284" y="3823543"/>
            <a:ext cx="560322" cy="9624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31906" y="3829894"/>
            <a:ext cx="110751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A graph is a tree if it is connected and there is a unique path between any two vertices</a:t>
            </a:r>
          </a:p>
          <a:p>
            <a:pPr lvl="1"/>
            <a:r>
              <a:rPr lang="en-CA" dirty="0"/>
              <a:t>Three trees on the same eight vertices</a:t>
            </a:r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r>
              <a:rPr lang="en-CA" sz="1600" dirty="0"/>
              <a:t>	Consequences:</a:t>
            </a:r>
          </a:p>
          <a:p>
            <a:pPr lvl="1"/>
            <a:r>
              <a:rPr lang="en-CA" sz="1600" dirty="0"/>
              <a:t>The number of edges is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|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– 1 </a:t>
            </a:r>
          </a:p>
          <a:p>
            <a:pPr lvl="1"/>
            <a:r>
              <a:rPr lang="en-CA" sz="1600" dirty="0"/>
              <a:t>The graph is </a:t>
            </a:r>
            <a:r>
              <a:rPr lang="en-CA" sz="1600" i="1" dirty="0"/>
              <a:t>acyclic</a:t>
            </a:r>
            <a:r>
              <a:rPr lang="en-CA" sz="1600" dirty="0"/>
              <a:t>, that is, it does not contain any cycles</a:t>
            </a:r>
          </a:p>
          <a:p>
            <a:pPr lvl="1"/>
            <a:r>
              <a:rPr lang="en-CA" sz="1600" dirty="0"/>
              <a:t>Adding one more edge must create a cycle</a:t>
            </a:r>
          </a:p>
          <a:p>
            <a:pPr lvl="1"/>
            <a:r>
              <a:rPr lang="en-CA" sz="1600" dirty="0"/>
              <a:t>Removing any one edge creates two disjoint non-empty sub-graphs</a:t>
            </a:r>
          </a:p>
        </p:txBody>
      </p:sp>
      <p:pic>
        <p:nvPicPr>
          <p:cNvPr id="306178" name="Picture 2" descr="C:\Users\dwharder\Desktop\a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72" y="2085696"/>
            <a:ext cx="5913146" cy="13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5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Any tree can be converted into a rooted tree by:</a:t>
            </a:r>
          </a:p>
          <a:p>
            <a:pPr lvl="1"/>
            <a:r>
              <a:rPr lang="en-CA" dirty="0"/>
              <a:t>Choosing any vertex to be the root</a:t>
            </a:r>
          </a:p>
          <a:p>
            <a:pPr lvl="1"/>
            <a:r>
              <a:rPr lang="en-CA" dirty="0"/>
              <a:t>Defining its neighboring vertices as its children</a:t>
            </a:r>
          </a:p>
          <a:p>
            <a:pPr marL="267891" indent="-267891">
              <a:buNone/>
            </a:pPr>
            <a:r>
              <a:rPr lang="en-CA" dirty="0"/>
              <a:t>	and then recursively defining:</a:t>
            </a:r>
          </a:p>
          <a:p>
            <a:pPr lvl="1"/>
            <a:r>
              <a:rPr lang="en-CA" dirty="0"/>
              <a:t>All neighboring vertices other than that one designated its parent are now defined to be that vertices children</a:t>
            </a:r>
          </a:p>
          <a:p>
            <a:pPr marL="267891" indent="-267891">
              <a:buNone/>
            </a:pPr>
            <a:r>
              <a:rPr lang="en-CA" dirty="0"/>
              <a:t>	Given this tree, here are three rooted trees associated with it</a:t>
            </a:r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922" y="3332250"/>
            <a:ext cx="4066865" cy="17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723" y="3430568"/>
            <a:ext cx="1694526" cy="15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2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C:\Users\dwharder\Desktop\a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54" y="2787774"/>
            <a:ext cx="2783683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A forest is any graph that has no cycles</a:t>
            </a:r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r>
              <a:rPr lang="en-CA" dirty="0"/>
              <a:t>	Consequences:</a:t>
            </a:r>
          </a:p>
          <a:p>
            <a:pPr lvl="1"/>
            <a:r>
              <a:rPr lang="en-CA" dirty="0"/>
              <a:t>The number of edges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</a:p>
          <a:p>
            <a:pPr lvl="1"/>
            <a:r>
              <a:rPr lang="en-CA" dirty="0"/>
              <a:t>The number of trees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– 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CA" dirty="0"/>
          </a:p>
          <a:p>
            <a:pPr lvl="1"/>
            <a:r>
              <a:rPr lang="en-CA" dirty="0"/>
              <a:t>Removing any one edge adds one more tree to the forest</a:t>
            </a:r>
          </a:p>
          <a:p>
            <a:pPr marL="267891" indent="-267891">
              <a:buNone/>
            </a:pPr>
            <a:endParaRPr lang="en-CA" dirty="0"/>
          </a:p>
          <a:p>
            <a:pPr marL="267891" indent="-267891">
              <a:buNone/>
            </a:pPr>
            <a:r>
              <a:rPr lang="en-CA" dirty="0"/>
              <a:t>	Here is a forest with 22 vertices and 18 edges</a:t>
            </a:r>
          </a:p>
          <a:p>
            <a:pPr lvl="1"/>
            <a:r>
              <a:rPr lang="en-CA" dirty="0"/>
              <a:t>There are four trees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6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Directed graphs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a </a:t>
            </a:r>
            <a:r>
              <a:rPr lang="en-US" altLang="en-US" i="1" dirty="0">
                <a:latin typeface="Arial" charset="0"/>
                <a:cs typeface="Arial" charset="0"/>
              </a:rPr>
              <a:t>directed graph</a:t>
            </a:r>
            <a:r>
              <a:rPr lang="en-US" altLang="en-US" dirty="0">
                <a:latin typeface="Arial" charset="0"/>
                <a:cs typeface="Arial" charset="0"/>
              </a:rPr>
              <a:t>, the edges on a graph are be associated with a direction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Edges are ordered pairs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denoting a connection from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i="1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edge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 </a:t>
            </a:r>
            <a:r>
              <a:rPr lang="en-US" altLang="en-US" dirty="0">
                <a:latin typeface="Arial" charset="0"/>
                <a:cs typeface="Arial" charset="0"/>
              </a:rPr>
              <a:t>is different from the edge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i="1" baseline="-25000" dirty="0">
              <a:latin typeface="Times New Roman" pitchFamily="18" charset="0"/>
              <a:cs typeface="Arial" charset="0"/>
            </a:endParaRPr>
          </a:p>
          <a:p>
            <a:pPr lvl="1"/>
            <a:endParaRPr lang="en-US" altLang="en-US" i="1" baseline="-25000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Streets are directed graphs: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 most cases, you can go two ways unless it is a one-way street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8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Directed graphs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Given our graph of nine vertices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…v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These six pairs 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are </a:t>
            </a:r>
            <a:r>
              <a:rPr lang="en-US" altLang="en-US" i="1" dirty="0">
                <a:latin typeface="Arial" charset="0"/>
                <a:cs typeface="Arial" charset="0"/>
              </a:rPr>
              <a:t>directed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Arial" charset="0"/>
                <a:cs typeface="Arial" charset="0"/>
              </a:rPr>
              <a:t>edges</a:t>
            </a:r>
          </a:p>
          <a:p>
            <a:pPr algn="ctr">
              <a:buFont typeface="Arial" charset="0"/>
              <a:buNone/>
            </a:pP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{(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), 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), 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), 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9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), 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), (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9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)}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9220" name="Picture 2" descr="C:\Users\dwharder\Desktop\k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2596754"/>
            <a:ext cx="2159794" cy="2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4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Directed graphs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maximum number of directed edges in a directed graph 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11761" y="1707654"/>
          <a:ext cx="4039790" cy="68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469800" progId="Equation.DSMT4">
                  <p:embed/>
                </p:oleObj>
              </mc:Choice>
              <mc:Fallback>
                <p:oleObj name="Equation" r:id="rId3" imgW="2781000" imgH="4698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1" y="1707654"/>
                        <a:ext cx="4039790" cy="682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36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In and out degrees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degree of a vertex must be modified to consider both cases: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</a:t>
            </a:r>
            <a:r>
              <a:rPr lang="en-US" altLang="en-US" i="1" dirty="0">
                <a:latin typeface="Arial" charset="0"/>
                <a:cs typeface="Arial" charset="0"/>
              </a:rPr>
              <a:t>out-degree</a:t>
            </a:r>
            <a:r>
              <a:rPr lang="en-US" altLang="en-US" dirty="0">
                <a:latin typeface="Arial" charset="0"/>
                <a:cs typeface="Arial" charset="0"/>
              </a:rPr>
              <a:t> of a vertex is the number of vertices which are adjacent to the given vertex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</a:t>
            </a:r>
            <a:r>
              <a:rPr lang="en-US" altLang="en-US" i="1" dirty="0">
                <a:latin typeface="Arial" charset="0"/>
                <a:cs typeface="Arial" charset="0"/>
              </a:rPr>
              <a:t>in-degree</a:t>
            </a:r>
            <a:r>
              <a:rPr lang="en-US" altLang="en-US" dirty="0">
                <a:latin typeface="Arial" charset="0"/>
                <a:cs typeface="Arial" charset="0"/>
              </a:rPr>
              <a:t> of a vertex is the number of vertices which this vertex is adjacent to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graph:</a:t>
            </a:r>
          </a:p>
          <a:p>
            <a:pPr marL="257175" lvl="1" indent="-257175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in_degree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out_degree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</a:p>
          <a:p>
            <a:pPr marL="257175" lvl="1" indent="-257175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in_degree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out_degree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</a:p>
          <a:p>
            <a:pPr marL="257175" lvl="1" indent="-257175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04130" name="Picture 2" descr="C:\Users\dwharder\Desktop\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1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0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Sources and sinks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Some definitions: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Vertices with an in-degree of zero are described as </a:t>
            </a:r>
            <a:r>
              <a:rPr lang="en-US" altLang="en-US" i="1" dirty="0">
                <a:latin typeface="Arial" charset="0"/>
                <a:cs typeface="Arial" charset="0"/>
              </a:rPr>
              <a:t>sources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Vertices with an out-degree of zero are described as </a:t>
            </a:r>
            <a:r>
              <a:rPr lang="en-US" altLang="en-US" i="1" dirty="0">
                <a:latin typeface="Arial" charset="0"/>
                <a:cs typeface="Arial" charset="0"/>
              </a:rPr>
              <a:t>sinks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graph: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Sources: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Sinks: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5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04130" name="Picture 2" descr="C:\Users\dwharder\Desktop\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1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4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Paths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path in a directed graph is an ordered sequence of vertices 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       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where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baseline="30000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is an edge for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1, ...,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k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marL="342900" lvl="1" indent="0">
              <a:buNone/>
            </a:pPr>
            <a:endParaRPr lang="en-US" altLang="en-US" i="1" dirty="0">
              <a:latin typeface="Times New Roman" pitchFamily="18" charset="0"/>
              <a:cs typeface="Arial" charset="0"/>
            </a:endParaRPr>
          </a:p>
          <a:p>
            <a:pPr marL="270272" indent="-270272">
              <a:buNone/>
            </a:pPr>
            <a:r>
              <a:rPr lang="en-US" altLang="en-US" i="1" dirty="0">
                <a:latin typeface="Times New Roman" pitchFamily="18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A path of length 5 in this graph is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 </a:t>
            </a:r>
          </a:p>
          <a:p>
            <a:pPr marL="270272" indent="-270272">
              <a:buNone/>
            </a:pPr>
            <a:endParaRPr lang="en-US" altLang="en-US" i="1" dirty="0">
              <a:latin typeface="Times New Roman" pitchFamily="18" charset="0"/>
              <a:cs typeface="Arial" charset="0"/>
            </a:endParaRPr>
          </a:p>
          <a:p>
            <a:pPr marL="270272" indent="-270272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simple cycle of length 3 is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 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270272" indent="-270272"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dwharder\Desktop\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1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7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define an Undirected Graph ADT as a collection of </a:t>
            </a:r>
            <a:r>
              <a:rPr lang="en-US" altLang="en-US" i="1" dirty="0">
                <a:latin typeface="Arial" charset="0"/>
                <a:cs typeface="Arial" charset="0"/>
              </a:rPr>
              <a:t>vertices</a:t>
            </a:r>
            <a:r>
              <a:rPr lang="zh-CN" altLang="en-US" i="1" dirty="0">
                <a:latin typeface="Arial" charset="0"/>
                <a:cs typeface="Arial" charset="0"/>
              </a:rPr>
              <a:t> </a:t>
            </a:r>
            <a:r>
              <a:rPr lang="en-US" altLang="zh-CN" i="1" dirty="0">
                <a:latin typeface="Arial" charset="0"/>
                <a:cs typeface="Arial" charset="0"/>
              </a:rPr>
              <a:t>or nodes</a:t>
            </a:r>
            <a:endParaRPr lang="en-US" altLang="en-US" i="1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{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}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number of vertices is denoted by</a:t>
            </a:r>
          </a:p>
          <a:p>
            <a:pPr algn="ctr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 =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Associated with this is a collection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 of </a:t>
            </a:r>
            <a:r>
              <a:rPr lang="en-US" altLang="en-US" u="sng" dirty="0">
                <a:latin typeface="Arial" charset="0"/>
                <a:cs typeface="Arial" charset="0"/>
              </a:rPr>
              <a:t>unordered</a:t>
            </a:r>
            <a:r>
              <a:rPr lang="en-US" altLang="en-US" dirty="0">
                <a:latin typeface="Arial" charset="0"/>
                <a:cs typeface="Arial" charset="0"/>
              </a:rPr>
              <a:t> pairs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{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}</a:t>
            </a:r>
            <a:r>
              <a:rPr lang="en-US" altLang="en-US" dirty="0">
                <a:latin typeface="Arial" charset="0"/>
                <a:cs typeface="Arial" charset="0"/>
              </a:rPr>
              <a:t> termed </a:t>
            </a:r>
            <a:r>
              <a:rPr lang="en-US" altLang="en-US" i="1" dirty="0">
                <a:latin typeface="Arial" charset="0"/>
                <a:cs typeface="Arial" charset="0"/>
              </a:rPr>
              <a:t>edges or arcs</a:t>
            </a:r>
            <a:r>
              <a:rPr lang="en-US" altLang="en-US" dirty="0">
                <a:latin typeface="Arial" charset="0"/>
                <a:cs typeface="Arial" charset="0"/>
              </a:rPr>
              <a:t> which connect the vertices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266700" indent="-26670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 are a number of data structures that can be used to implement abstract undirected 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Adjacency matrices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Adjacency lists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5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wharder\Desktop\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7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Connectedness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Two vertices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are said to be </a:t>
            </a:r>
            <a:r>
              <a:rPr lang="en-US" altLang="en-US" i="1" dirty="0">
                <a:latin typeface="Arial" charset="0"/>
                <a:cs typeface="Arial" charset="0"/>
              </a:rPr>
              <a:t>connected</a:t>
            </a:r>
            <a:r>
              <a:rPr lang="en-US" altLang="en-US" dirty="0">
                <a:latin typeface="Arial" charset="0"/>
                <a:cs typeface="Arial" charset="0"/>
              </a:rPr>
              <a:t> if there exists a path from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graph is </a:t>
            </a:r>
            <a:r>
              <a:rPr lang="en-US" altLang="en-US" i="1" dirty="0">
                <a:latin typeface="Arial" charset="0"/>
                <a:cs typeface="Arial" charset="0"/>
              </a:rPr>
              <a:t>strongly connected </a:t>
            </a:r>
            <a:r>
              <a:rPr lang="en-US" altLang="en-US" dirty="0">
                <a:latin typeface="Arial" charset="0"/>
                <a:cs typeface="Arial" charset="0"/>
              </a:rPr>
              <a:t>if there exists a directed path between any two vertices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graph is </a:t>
            </a:r>
            <a:r>
              <a:rPr lang="en-US" altLang="en-US" i="1" dirty="0">
                <a:latin typeface="Arial" charset="0"/>
                <a:cs typeface="Arial" charset="0"/>
              </a:rPr>
              <a:t>weakly connected</a:t>
            </a:r>
            <a:r>
              <a:rPr lang="en-US" altLang="en-US" dirty="0">
                <a:latin typeface="Arial" charset="0"/>
                <a:cs typeface="Arial" charset="0"/>
              </a:rPr>
              <a:t> there exists a path between any two vertices that ignores the direction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marL="270272" indent="-270272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graph: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sub-graph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} </a:t>
            </a:r>
            <a:r>
              <a:rPr lang="en-US" altLang="en-US" dirty="0">
                <a:latin typeface="Arial" charset="0"/>
                <a:cs typeface="Arial" charset="0"/>
              </a:rPr>
              <a:t>is strongly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connected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sub-graph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dirty="0">
                <a:latin typeface="Times New Roman" pitchFamily="18" charset="0"/>
                <a:cs typeface="Times New Roman" panose="02020603050405020304" pitchFamily="18" charset="0"/>
              </a:rPr>
              <a:t>} </a:t>
            </a:r>
            <a:r>
              <a:rPr lang="en-US" altLang="en-US" dirty="0">
                <a:latin typeface="Arial" charset="0"/>
                <a:cs typeface="Arial" charset="0"/>
              </a:rPr>
              <a:t>is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weakly connected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1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1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Weighted directed graphs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a weighted directed graphs, each edge is associated with a value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Unlike weighted undirected graphs, if both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are edges, it is not required that they have the same weight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2949" y="3162763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6.7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7015" y="2510775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6.4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6146" y="3003798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</a:rPr>
              <a:t>7.5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4128" y="4156137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</a:rPr>
              <a:t>5.4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063" y="4137924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</a:rPr>
              <a:t>4.5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1021" y="3597864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4.1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1081" y="3076017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7.3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4091" y="3003798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</a:rPr>
              <a:t>6.8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2133" y="3327834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5.9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5177" y="3994119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Times New Roman" pitchFamily="18" charset="0"/>
              </a:rPr>
              <a:t>4.7</a:t>
            </a:r>
            <a:endParaRPr lang="en-CA" sz="15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9123" y="3867894"/>
            <a:ext cx="4251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3.2</a:t>
            </a:r>
            <a:endParaRPr lang="en-CA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96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Directed acyclic graphs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directed acyclic graph</a:t>
            </a:r>
            <a:r>
              <a:rPr lang="en-US" altLang="en-US" dirty="0">
                <a:latin typeface="Arial" charset="0"/>
                <a:cs typeface="Arial" charset="0"/>
              </a:rPr>
              <a:t> is a directed graph which has no cycles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These are commonly referred to as DAGs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They are graphical representations of partial orders on a finite number of elements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These two are DAGs: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directed graph is not acyclic:</a:t>
            </a:r>
          </a:p>
        </p:txBody>
      </p:sp>
      <p:pic>
        <p:nvPicPr>
          <p:cNvPr id="37892" name="Picture 6" descr="dag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87" y="2556311"/>
            <a:ext cx="4373165" cy="9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ag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71" y="3867894"/>
            <a:ext cx="2185673" cy="9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Directed acyclic graphs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Applications of directed acyclic graphs include: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parse tree constructed by a compiler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reference graph that can be garbage collected using simple reference counting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Dependency graphs such as those used in instruction scheduling and </a:t>
            </a:r>
            <a:r>
              <a:rPr lang="en-US" altLang="en-US" b="1" dirty="0" err="1">
                <a:latin typeface="Courier New" pitchFamily="49" charset="0"/>
                <a:cs typeface="Arial" charset="0"/>
              </a:rPr>
              <a:t>makefiles</a:t>
            </a:r>
            <a:endParaRPr lang="en-US" altLang="en-US" b="1" dirty="0">
              <a:latin typeface="Courier New" pitchFamily="49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Dependency graphs between classes formed by inheritance relationships in object-oriented programming languages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Information categorization systems, such as folders in a computer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Directed acyclic word graph data structure to memory-efficiently store a set of strings (words)</a:t>
            </a:r>
          </a:p>
          <a:p>
            <a:pPr>
              <a:buFontTx/>
              <a:buNone/>
            </a:pPr>
            <a:r>
              <a:rPr lang="en-US" altLang="en-US" sz="1350" dirty="0">
                <a:solidFill>
                  <a:schemeClr val="bg2"/>
                </a:solidFill>
                <a:latin typeface="Arial" charset="0"/>
                <a:cs typeface="Arial" charset="0"/>
              </a:rPr>
              <a:t>Reference:  http://en.wikipedia.org/wiki/Directed_acyclic_graph</a:t>
            </a:r>
          </a:p>
        </p:txBody>
      </p:sp>
    </p:spTree>
    <p:extLst>
      <p:ext uri="{BB962C8B-B14F-4D97-AF65-F5344CB8AC3E}">
        <p14:creationId xmlns:p14="http://schemas.microsoft.com/office/powerpoint/2010/main" val="3134415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How do we store the adjacency relations?</a:t>
            </a:r>
          </a:p>
          <a:p>
            <a:pPr lvl="1"/>
            <a:r>
              <a:rPr lang="en-CA" dirty="0"/>
              <a:t>Binary-relation list</a:t>
            </a:r>
          </a:p>
          <a:p>
            <a:pPr lvl="1"/>
            <a:r>
              <a:rPr lang="en-CA" dirty="0"/>
              <a:t>Adjacency matrix</a:t>
            </a:r>
          </a:p>
          <a:p>
            <a:pPr lvl="1"/>
            <a:r>
              <a:rPr lang="en-CA" dirty="0"/>
              <a:t>Adjacency list</a:t>
            </a:r>
          </a:p>
        </p:txBody>
      </p:sp>
      <p:pic>
        <p:nvPicPr>
          <p:cNvPr id="4" name="Picture 2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9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18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51" y="2324870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Binary-relation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The most inefficient is a relation list:</a:t>
            </a:r>
          </a:p>
          <a:p>
            <a:pPr lvl="1"/>
            <a:r>
              <a:rPr lang="en-CA" dirty="0"/>
              <a:t>A container storing the edges</a:t>
            </a:r>
          </a:p>
          <a:p>
            <a:pPr marL="342900" lvl="1" indent="0">
              <a:buNone/>
            </a:pPr>
            <a:r>
              <a:rPr lang="en-CA" dirty="0"/>
              <a:t>   	  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{(1, 2), (1, 4), (3, 5), (4, 2), (4, 5), (5, 2), (5, 3), (5, 8), (6, 9), (7, 9), (8, 4)}</a:t>
            </a:r>
          </a:p>
          <a:p>
            <a:pPr marL="342900" lvl="1" indent="0">
              <a:buNone/>
            </a:pPr>
            <a:endParaRPr lang="en-CA" dirty="0"/>
          </a:p>
          <a:p>
            <a:pPr lvl="1"/>
            <a:r>
              <a:rPr lang="en-CA" dirty="0"/>
              <a:t>Requires </a:t>
            </a:r>
            <a:r>
              <a:rPr lang="en-CA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CA" dirty="0"/>
              <a:t> memory</a:t>
            </a:r>
          </a:p>
          <a:p>
            <a:pPr lvl="1"/>
            <a:r>
              <a:rPr lang="en-CA" dirty="0"/>
              <a:t>Determining if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adjacent to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/>
              <a:t>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</a:p>
          <a:p>
            <a:pPr lvl="1"/>
            <a:r>
              <a:rPr lang="en-CA" dirty="0"/>
              <a:t>Finding all neighbors of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</a:t>
            </a:r>
            <a:r>
              <a:rPr lang="en-CA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3429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06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9" y="2418381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Requiring more memory but also faster, an adjacency matrix</a:t>
            </a:r>
          </a:p>
          <a:p>
            <a:pPr lvl="1"/>
            <a:r>
              <a:rPr lang="en-CA" dirty="0"/>
              <a:t>The matrix entry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dirty="0"/>
              <a:t> is set to true if there is an edge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573088" lvl="1" indent="0">
              <a:buNone/>
            </a:pPr>
            <a:endParaRPr lang="en-CA" sz="2100" dirty="0"/>
          </a:p>
          <a:p>
            <a:pPr lvl="1"/>
            <a:endParaRPr lang="en-CA" dirty="0"/>
          </a:p>
          <a:p>
            <a:pPr lvl="1"/>
            <a:r>
              <a:rPr lang="en-CA" dirty="0"/>
              <a:t>Requires </a:t>
            </a:r>
            <a:r>
              <a:rPr lang="en-CA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dirty="0"/>
              <a:t> memory</a:t>
            </a:r>
          </a:p>
          <a:p>
            <a:pPr lvl="1"/>
            <a:r>
              <a:rPr lang="en-CA" dirty="0"/>
              <a:t>Determining if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adjacent to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/>
              <a:t> is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</a:p>
          <a:p>
            <a:pPr lvl="1"/>
            <a:r>
              <a:rPr lang="en-CA" dirty="0"/>
              <a:t>Finding all neighbors of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</a:t>
            </a:r>
            <a:r>
              <a:rPr lang="en-CA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endParaRPr lang="en-CA" dirty="0"/>
          </a:p>
          <a:p>
            <a:pPr marL="342900" lvl="1" indent="0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63688" y="1761660"/>
          <a:ext cx="3078350" cy="236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78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7000" marR="27000" marT="27000" marB="2700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8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7000" marR="27000" marT="27000" marB="27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C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27000" marB="27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76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05" y="2371725"/>
            <a:ext cx="2537501" cy="24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Most efficient for algorithms is an adjacency list</a:t>
            </a:r>
          </a:p>
          <a:p>
            <a:pPr lvl="1"/>
            <a:r>
              <a:rPr lang="en-CA" dirty="0"/>
              <a:t>Each vertex is associated with a list of its neighbors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CA" dirty="0"/>
          </a:p>
          <a:p>
            <a:pPr marL="573088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sz="788" dirty="0"/>
          </a:p>
          <a:p>
            <a:pPr lvl="1"/>
            <a:r>
              <a:rPr lang="en-CA" dirty="0"/>
              <a:t>Requires </a:t>
            </a:r>
            <a:r>
              <a:rPr lang="en-CA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+ |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CA" dirty="0"/>
              <a:t> memory</a:t>
            </a:r>
          </a:p>
          <a:p>
            <a:pPr lvl="1"/>
            <a:r>
              <a:rPr lang="en-CA" dirty="0"/>
              <a:t>On average:</a:t>
            </a:r>
          </a:p>
          <a:p>
            <a:pPr lvl="2"/>
            <a:r>
              <a:rPr lang="en-CA" dirty="0"/>
              <a:t>Determining if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adjacent to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/>
              <a:t> is </a:t>
            </a:r>
          </a:p>
          <a:p>
            <a:pPr lvl="2"/>
            <a:endParaRPr lang="en-CA" dirty="0"/>
          </a:p>
          <a:p>
            <a:pPr lvl="2"/>
            <a:r>
              <a:rPr lang="en-CA" dirty="0"/>
              <a:t>Finding all neighbors of </a:t>
            </a:r>
            <a:r>
              <a:rPr lang="en-C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dirty="0"/>
              <a:t> is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9331" y="201900"/>
            <a:ext cx="169469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• → 2 → 4</a:t>
            </a:r>
          </a:p>
          <a:p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•</a:t>
            </a:r>
          </a:p>
          <a:p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• → 5</a:t>
            </a:r>
          </a:p>
          <a:p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• → 2 → 5</a:t>
            </a:r>
          </a:p>
          <a:p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• → 2 → 3 → 8</a:t>
            </a:r>
          </a:p>
          <a:p>
            <a:pPr lvl="0"/>
            <a:r>
              <a:rPr lang="en-CA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• → 9</a:t>
            </a:r>
          </a:p>
          <a:p>
            <a:pPr lvl="0"/>
            <a:r>
              <a:rPr lang="en-CA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• → 9</a:t>
            </a:r>
          </a:p>
          <a:p>
            <a:pPr lvl="0"/>
            <a:r>
              <a:rPr lang="en-CA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• → 4</a:t>
            </a:r>
          </a:p>
          <a:p>
            <a:pPr lvl="0"/>
            <a:r>
              <a:rPr lang="en-CA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•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67250" y="1815666"/>
          <a:ext cx="1038876" cy="55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0" y="1815666"/>
                        <a:ext cx="1038876" cy="55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49262"/>
              </p:ext>
            </p:extLst>
          </p:nvPr>
        </p:nvGraphicFramePr>
        <p:xfrm>
          <a:off x="4798490" y="4438464"/>
          <a:ext cx="776396" cy="53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419040" progId="Equation.DSMT4">
                  <p:embed/>
                </p:oleObj>
              </mc:Choice>
              <mc:Fallback>
                <p:oleObj name="Equation" r:id="rId5" imgW="60948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8490" y="4438464"/>
                        <a:ext cx="776396" cy="53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59010"/>
              </p:ext>
            </p:extLst>
          </p:nvPr>
        </p:nvGraphicFramePr>
        <p:xfrm>
          <a:off x="5531142" y="3723480"/>
          <a:ext cx="776396" cy="53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419040" progId="Equation.DSMT4">
                  <p:embed/>
                </p:oleObj>
              </mc:Choice>
              <mc:Fallback>
                <p:oleObj name="Equation" r:id="rId7" imgW="609480" imgH="419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1142" y="3723480"/>
                        <a:ext cx="776396" cy="53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01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Graph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891" indent="-267891">
              <a:buNone/>
            </a:pPr>
            <a:r>
              <a:rPr lang="en-CA" dirty="0"/>
              <a:t>	The Graph ADT describes a container storing an adjacency relation</a:t>
            </a:r>
          </a:p>
          <a:p>
            <a:pPr lvl="1"/>
            <a:r>
              <a:rPr lang="en-CA" dirty="0"/>
              <a:t>Queries include:</a:t>
            </a:r>
          </a:p>
          <a:p>
            <a:pPr lvl="2"/>
            <a:r>
              <a:rPr lang="en-CA" dirty="0"/>
              <a:t>The number of vertices</a:t>
            </a:r>
          </a:p>
          <a:p>
            <a:pPr lvl="2"/>
            <a:r>
              <a:rPr lang="en-CA" dirty="0"/>
              <a:t>The number of edges</a:t>
            </a:r>
          </a:p>
          <a:p>
            <a:pPr lvl="2"/>
            <a:r>
              <a:rPr lang="en-CA" dirty="0"/>
              <a:t>List the vertices adjacent to a given vertex</a:t>
            </a:r>
          </a:p>
          <a:p>
            <a:pPr lvl="2"/>
            <a:r>
              <a:rPr lang="en-CA" dirty="0"/>
              <a:t>Are two vertices adjacent?</a:t>
            </a:r>
          </a:p>
          <a:p>
            <a:pPr lvl="2"/>
            <a:r>
              <a:rPr lang="en-CA" dirty="0"/>
              <a:t>Are two vertices connected?</a:t>
            </a:r>
          </a:p>
          <a:p>
            <a:pPr lvl="2"/>
            <a:endParaRPr lang="en-CA" dirty="0"/>
          </a:p>
          <a:p>
            <a:pPr lvl="1"/>
            <a:r>
              <a:rPr lang="en-CA" dirty="0"/>
              <a:t>Modifications include:</a:t>
            </a:r>
          </a:p>
          <a:p>
            <a:pPr lvl="2"/>
            <a:r>
              <a:rPr lang="en-CA" dirty="0"/>
              <a:t>Inserting or removing an edge</a:t>
            </a:r>
          </a:p>
          <a:p>
            <a:pPr lvl="2"/>
            <a:r>
              <a:rPr lang="en-CA" dirty="0"/>
              <a:t>Inserting or removing a vertex (and all edges containing that vertex) </a:t>
            </a:r>
          </a:p>
          <a:p>
            <a:pPr lvl="2"/>
            <a:endParaRPr lang="en-CA" dirty="0"/>
          </a:p>
          <a:p>
            <a:pPr marL="267891" indent="-267891">
              <a:buNone/>
            </a:pPr>
            <a:r>
              <a:rPr lang="en-CA" dirty="0"/>
              <a:t>	The run-time of these operations will depend on the representation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2014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topic, we have covered: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Basic graph definitions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Vertex, edge, degree, adjacency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Paths, simple paths, and cycles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Connectedness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Weighted 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Directed graphs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Directed acyclic graphs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continue by looking at a number of problems related to graphs</a:t>
            </a:r>
          </a:p>
        </p:txBody>
      </p:sp>
    </p:spTree>
    <p:extLst>
      <p:ext uri="{BB962C8B-B14F-4D97-AF65-F5344CB8AC3E}">
        <p14:creationId xmlns:p14="http://schemas.microsoft.com/office/powerpoint/2010/main" val="169517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Graphs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this collection of vertices </a:t>
            </a:r>
            <a:endParaRPr lang="en-US" altLang="en-US" i="1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{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18" charset="0"/>
                <a:cs typeface="Arial" charset="0"/>
              </a:rPr>
              <a:t>9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}</a:t>
            </a:r>
          </a:p>
          <a:p>
            <a:pPr marL="266700" indent="-26670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where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 =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8196" name="Picture 2" descr="C:\Users\dwharder\Desktop\k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2596754"/>
            <a:ext cx="2159794" cy="2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3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4D3-5E9F-BC9B-3AC8-55CFAA2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CDA1-8F8E-2522-5319-E7D38410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which graph representation to use is depends on the application</a:t>
            </a:r>
          </a:p>
          <a:p>
            <a:pPr lvl="1"/>
            <a:r>
              <a:rPr lang="en-US" dirty="0"/>
              <a:t>On algorithm: e.g. adjacency list is more efficient in adding/deleting a vertex or edge</a:t>
            </a:r>
          </a:p>
          <a:p>
            <a:pPr lvl="1"/>
            <a:r>
              <a:rPr lang="en-US" dirty="0"/>
              <a:t>On graph: e.g. the sparsity of the graph</a:t>
            </a:r>
          </a:p>
          <a:p>
            <a:r>
              <a:rPr lang="en-US" dirty="0"/>
              <a:t>Usually, writing the codes with adjacency list is easier, but for some application, thinking the graph as matrices can be helpful</a:t>
            </a:r>
          </a:p>
          <a:p>
            <a:r>
              <a:rPr lang="en-US" dirty="0"/>
              <a:t>PageRank algorithm is an example of using adjacency matrix is more efficient</a:t>
            </a:r>
          </a:p>
          <a:p>
            <a:pPr lvl="1"/>
            <a:r>
              <a:rPr lang="en-US" dirty="0"/>
              <a:t>Originally published as “The Anatomy of a Large-Scale Hypertextual Web Search Engine” in 1998 by Sergey Brin and Larry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11B5-D596-7E0D-B6B6-5E77A049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EA8A-A92C-2FA2-56FF-50EAD0A9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querying the keyword in webpages is straightforward, but what pages shall a search engine engine shows to the users?</a:t>
            </a:r>
          </a:p>
          <a:p>
            <a:pPr lvl="1"/>
            <a:r>
              <a:rPr lang="en-US" dirty="0"/>
              <a:t>Million of the webpages</a:t>
            </a:r>
          </a:p>
          <a:p>
            <a:pPr lvl="1"/>
            <a:r>
              <a:rPr lang="en-US" dirty="0"/>
              <a:t>Need to identify the “important” ones</a:t>
            </a:r>
          </a:p>
          <a:p>
            <a:pPr lvl="1"/>
            <a:r>
              <a:rPr lang="en-US" dirty="0"/>
              <a:t>The idea is to use hyperlinks between the webpages to identify those are important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7882E2-9562-5B4F-3F0E-3A98C8F4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r="14749"/>
          <a:stretch>
            <a:fillRect/>
          </a:stretch>
        </p:blipFill>
        <p:spPr bwMode="auto">
          <a:xfrm>
            <a:off x="1659130" y="2993070"/>
            <a:ext cx="2245782" cy="207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2D35F-A1D6-3EAA-D432-A58DDED9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525" y="3210718"/>
            <a:ext cx="4724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600" dirty="0">
                <a:latin typeface="Century Schoolbook" panose="02040604050505020304" pitchFamily="18" charset="0"/>
                <a:ea typeface="宋体" panose="02010600030101010101" pitchFamily="2" charset="-122"/>
              </a:rPr>
              <a:t>Backlinks and Forward links: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>
                <a:latin typeface="Century Schoolbook" panose="02040604050505020304" pitchFamily="18" charset="0"/>
                <a:ea typeface="宋体" panose="02010600030101010101" pitchFamily="2" charset="-122"/>
              </a:rPr>
              <a:t>A and B are C’s backlinks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>
                <a:latin typeface="Century Schoolbook" panose="02040604050505020304" pitchFamily="18" charset="0"/>
                <a:ea typeface="宋体" panose="02010600030101010101" pitchFamily="2" charset="-122"/>
              </a:rPr>
              <a:t>C is A and B’s forward link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zh-CN" sz="2400" dirty="0">
                <a:latin typeface="Century Schoolbook" panose="02040604050505020304" pitchFamily="18" charset="0"/>
                <a:ea typeface="宋体" panose="02010600030101010101" pitchFamily="2" charset="-122"/>
              </a:rPr>
              <a:t>C maybe more important here</a:t>
            </a:r>
          </a:p>
        </p:txBody>
      </p:sp>
    </p:spTree>
    <p:extLst>
      <p:ext uri="{BB962C8B-B14F-4D97-AF65-F5344CB8AC3E}">
        <p14:creationId xmlns:p14="http://schemas.microsoft.com/office/powerpoint/2010/main" val="1427381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B985F7-E8EA-194D-6C25-E127E02C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26" y="1785937"/>
            <a:ext cx="5181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D1887-8E2D-5858-7C55-B9350A35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5B61-BA51-055C-46CE-81283BDD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a rank score for each page</a:t>
            </a:r>
          </a:p>
          <a:p>
            <a:r>
              <a:rPr lang="en-US" dirty="0"/>
              <a:t>A link is like a “vote”, and the weight of the “vote” is depending on the rank of the source webpage</a:t>
            </a:r>
          </a:p>
          <a:p>
            <a:r>
              <a:rPr lang="en-US" dirty="0"/>
              <a:t>The computation is efficient using matrix representation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2D2425-7340-9FCA-C3E4-6FF8CB9ED80D}"/>
              </a:ext>
            </a:extLst>
          </p:cNvPr>
          <p:cNvSpPr txBox="1">
            <a:spLocks/>
          </p:cNvSpPr>
          <p:nvPr/>
        </p:nvSpPr>
        <p:spPr bwMode="auto">
          <a:xfrm>
            <a:off x="671384" y="3043398"/>
            <a:ext cx="74676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6875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217E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915988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217E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Helvetica Neue"/>
                <a:ea typeface="Arial" charset="0"/>
                <a:cs typeface="+mn-cs"/>
              </a:defRPr>
            </a:lvl2pPr>
            <a:lvl3pPr marL="103663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217E"/>
              </a:buClr>
              <a:buFontTx/>
              <a:buNone/>
              <a:defRPr sz="2000">
                <a:solidFill>
                  <a:schemeClr val="tx1"/>
                </a:solidFill>
                <a:latin typeface="Helvetica Neue"/>
                <a:ea typeface="Arial" charset="0"/>
                <a:cs typeface="+mn-cs"/>
              </a:defRPr>
            </a:lvl3pPr>
            <a:lvl4pPr marL="14319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217E"/>
              </a:buClr>
              <a:buFontTx/>
              <a:buNone/>
              <a:defRPr>
                <a:solidFill>
                  <a:schemeClr val="tx1"/>
                </a:solidFill>
                <a:latin typeface="Helvetica Neue"/>
                <a:ea typeface="Arial" charset="0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217E"/>
              </a:buClr>
              <a:buFontTx/>
              <a:buNone/>
              <a:defRPr sz="1600">
                <a:solidFill>
                  <a:schemeClr val="tx1"/>
                </a:solidFill>
                <a:latin typeface="Helvetica Neue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altLang="zh-CN" kern="0" dirty="0">
                <a:ea typeface="宋体" panose="02010600030101010101" pitchFamily="2" charset="-122"/>
              </a:rPr>
              <a:t>u: a web page</a:t>
            </a:r>
          </a:p>
          <a:p>
            <a:r>
              <a:rPr lang="en-US" altLang="zh-CN" kern="0" dirty="0">
                <a:ea typeface="宋体" panose="02010600030101010101" pitchFamily="2" charset="-122"/>
              </a:rPr>
              <a:t>B</a:t>
            </a:r>
            <a:r>
              <a:rPr lang="en-US" altLang="zh-CN" sz="2800" kern="0" baseline="-25000" dirty="0">
                <a:ea typeface="宋体" panose="02010600030101010101" pitchFamily="2" charset="-122"/>
              </a:rPr>
              <a:t>u</a:t>
            </a:r>
            <a:r>
              <a:rPr lang="en-US" altLang="zh-CN" kern="0" dirty="0">
                <a:ea typeface="宋体" panose="02010600030101010101" pitchFamily="2" charset="-122"/>
              </a:rPr>
              <a:t>: the set of u’s backlinks</a:t>
            </a:r>
          </a:p>
          <a:p>
            <a:r>
              <a:rPr lang="en-US" altLang="zh-CN" kern="0" dirty="0">
                <a:ea typeface="宋体" panose="02010600030101010101" pitchFamily="2" charset="-122"/>
              </a:rPr>
              <a:t>N</a:t>
            </a:r>
            <a:r>
              <a:rPr lang="en-US" altLang="zh-CN" sz="2800" kern="0" baseline="-25000" dirty="0">
                <a:ea typeface="宋体" panose="02010600030101010101" pitchFamily="2" charset="-122"/>
              </a:rPr>
              <a:t>v</a:t>
            </a:r>
            <a:r>
              <a:rPr lang="en-US" altLang="zh-CN" kern="0" dirty="0">
                <a:ea typeface="宋体" panose="02010600030101010101" pitchFamily="2" charset="-122"/>
              </a:rPr>
              <a:t>: the number of forward links of page v</a:t>
            </a:r>
          </a:p>
          <a:p>
            <a:r>
              <a:rPr lang="en-US" altLang="zh-CN" kern="0" dirty="0">
                <a:ea typeface="宋体" panose="02010600030101010101" pitchFamily="2" charset="-122"/>
              </a:rPr>
              <a:t>c: the normalization factor  to make    ||R||</a:t>
            </a:r>
            <a:r>
              <a:rPr lang="en-US" altLang="zh-CN" kern="0" baseline="-25000" dirty="0">
                <a:ea typeface="宋体" panose="02010600030101010101" pitchFamily="2" charset="-122"/>
              </a:rPr>
              <a:t>L1</a:t>
            </a:r>
            <a:r>
              <a:rPr lang="en-US" altLang="zh-CN" kern="0" dirty="0">
                <a:ea typeface="宋体" panose="02010600030101010101" pitchFamily="2" charset="-122"/>
              </a:rPr>
              <a:t> = 1 (||R||</a:t>
            </a:r>
            <a:r>
              <a:rPr lang="en-US" altLang="zh-CN" kern="0" baseline="-25000" dirty="0">
                <a:ea typeface="宋体" panose="02010600030101010101" pitchFamily="2" charset="-122"/>
              </a:rPr>
              <a:t>L1</a:t>
            </a:r>
            <a:r>
              <a:rPr lang="en-US" altLang="zh-CN" kern="0" dirty="0">
                <a:ea typeface="宋体" panose="02010600030101010101" pitchFamily="2" charset="-122"/>
              </a:rPr>
              <a:t>= |R</a:t>
            </a:r>
            <a:r>
              <a:rPr lang="en-US" altLang="zh-CN" kern="0" baseline="-25000" dirty="0">
                <a:ea typeface="宋体" panose="02010600030101010101" pitchFamily="2" charset="-122"/>
              </a:rPr>
              <a:t>1</a:t>
            </a:r>
            <a:r>
              <a:rPr lang="en-US" altLang="zh-CN" kern="0" dirty="0">
                <a:ea typeface="宋体" panose="02010600030101010101" pitchFamily="2" charset="-122"/>
              </a:rPr>
              <a:t> + … + R</a:t>
            </a:r>
            <a:r>
              <a:rPr lang="en-US" altLang="zh-CN" kern="0" baseline="-25000" dirty="0">
                <a:ea typeface="宋体" panose="02010600030101010101" pitchFamily="2" charset="-122"/>
              </a:rPr>
              <a:t>n</a:t>
            </a:r>
            <a:r>
              <a:rPr lang="en-US" altLang="zh-CN" kern="0" dirty="0">
                <a:ea typeface="宋体" panose="02010600030101010101" pitchFamily="2" charset="-122"/>
              </a:rPr>
              <a:t>|) </a:t>
            </a:r>
          </a:p>
        </p:txBody>
      </p:sp>
    </p:spTree>
    <p:extLst>
      <p:ext uri="{BB962C8B-B14F-4D97-AF65-F5344CB8AC3E}">
        <p14:creationId xmlns:p14="http://schemas.microsoft.com/office/powerpoint/2010/main" val="3645562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1887-8E2D-5858-7C55-B9350A35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B8A66D-8BFC-BF73-67B9-8F6E0732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E1E76C1C-C02F-ECDE-C978-D308E8CB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887016"/>
            <a:ext cx="261818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BD6BDE9-72B4-1AEF-A85C-AE6CA1C2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076450"/>
            <a:ext cx="2000250" cy="10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11D32EC6-1D66-818A-DBF0-21581781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848916"/>
            <a:ext cx="1850231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DC8B41D0-563E-C539-6C15-3E45A208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4" y="3261123"/>
            <a:ext cx="2771775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26E8DE31-69EA-1A93-1965-A1A613BF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7" y="4493419"/>
            <a:ext cx="4783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latin typeface="Century Schoolbook" panose="02040604050505020304" pitchFamily="18" charset="0"/>
                <a:ea typeface="宋体" panose="02010600030101010101" pitchFamily="2" charset="-122"/>
              </a:rPr>
              <a:t>PageRank Calculation: first iteration</a:t>
            </a:r>
          </a:p>
        </p:txBody>
      </p:sp>
    </p:spTree>
    <p:extLst>
      <p:ext uri="{BB962C8B-B14F-4D97-AF65-F5344CB8AC3E}">
        <p14:creationId xmlns:p14="http://schemas.microsoft.com/office/powerpoint/2010/main" val="1710729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1887-8E2D-5858-7C55-B9350A35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F34103B-2D46-0801-7789-AA33011E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7" y="4493419"/>
            <a:ext cx="4783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latin typeface="Century Schoolbook" panose="02040604050505020304" pitchFamily="18" charset="0"/>
                <a:ea typeface="宋体" panose="02010600030101010101" pitchFamily="2" charset="-122"/>
              </a:rPr>
              <a:t>PageRank Calculation: second iteration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7EF3891-92BE-C37F-2B7A-079D074F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887016"/>
            <a:ext cx="2414588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7498ACE3-E883-FF9F-E1C2-0268548B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076450"/>
            <a:ext cx="2000250" cy="10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DE7ECB59-0772-0964-E714-DCD6EB47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848916"/>
            <a:ext cx="1850231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429C69B-9C3D-8A4C-5242-E7B45240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48" y="3300413"/>
            <a:ext cx="2950369" cy="110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8FC462C-CCD2-745C-CB9C-39D7C56D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887016"/>
            <a:ext cx="261818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01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1887-8E2D-5858-7C55-B9350A35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PageRank algorithm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AE40D44-8DF3-A080-BC54-6D61B03F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07" y="4493419"/>
            <a:ext cx="4783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800">
                <a:latin typeface="Century Schoolbook" panose="02040604050505020304" pitchFamily="18" charset="0"/>
                <a:ea typeface="宋体" panose="02010600030101010101" pitchFamily="2" charset="-122"/>
              </a:rPr>
              <a:t>Convergence after some iterations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E9F9603F-EC6C-310F-E331-A0E471F0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887016"/>
            <a:ext cx="2414588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FC529D6E-62CE-54E0-429F-990744ED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076450"/>
            <a:ext cx="2000250" cy="103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8205E08F-849E-1B9D-22A8-C0529B56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848916"/>
            <a:ext cx="1850231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D2FE0CE-07AF-D1EF-4DB6-03BC30A4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10" y="3298031"/>
            <a:ext cx="2650331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06E9065-F74E-E715-8A5F-3C045D38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887016"/>
            <a:ext cx="261818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6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B1D0-360C-C8EE-1574-B7981775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(Not in exam) message-passing and the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2397-05FA-5D66-6379-3E17B9D5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to make it further to introduce a content/attribute-aware learnable transformation</a:t>
            </a:r>
          </a:p>
          <a:p>
            <a:pPr lvl="1"/>
            <a:r>
              <a:rPr lang="en-US" dirty="0"/>
              <a:t>Message-passing GNN aggregate the neighbor information and transform over a learnable nonlinear function</a:t>
            </a:r>
          </a:p>
        </p:txBody>
      </p:sp>
      <p:pic>
        <p:nvPicPr>
          <p:cNvPr id="12290" name="Picture 2" descr="miro.medium.com/v2/resize:fit:722/1*kgBSH3YEdyFKg8...">
            <a:extLst>
              <a:ext uri="{FF2B5EF4-FFF2-40B4-BE49-F238E27FC236}">
                <a16:creationId xmlns:a16="http://schemas.microsoft.com/office/drawing/2014/main" id="{A6FFA481-602B-E1FE-160E-45847756C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4262" r="17403" b="2928"/>
          <a:stretch/>
        </p:blipFill>
        <p:spPr bwMode="auto">
          <a:xfrm>
            <a:off x="3821548" y="2089513"/>
            <a:ext cx="4922402" cy="16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D661C-CBCC-327D-BE8E-0432CE08A337}"/>
              </a:ext>
            </a:extLst>
          </p:cNvPr>
          <p:cNvSpPr txBox="1"/>
          <p:nvPr/>
        </p:nvSpPr>
        <p:spPr>
          <a:xfrm>
            <a:off x="0" y="4831538"/>
            <a:ext cx="467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of message-passing scheme of GCN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06E03-C2BC-DD5C-A30F-C2576D4D8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902973"/>
            <a:ext cx="3206338" cy="1928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0DE4A-B13B-95BB-8DC6-6DDF61D7B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99" y="3842620"/>
            <a:ext cx="3543300" cy="67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FE761-12F3-DE57-F391-D5FF1D8F1669}"/>
              </a:ext>
            </a:extLst>
          </p:cNvPr>
          <p:cNvSpPr txBox="1"/>
          <p:nvPr/>
        </p:nvSpPr>
        <p:spPr>
          <a:xfrm>
            <a:off x="4493846" y="4492984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Mathematical formulation of GCN layer</a:t>
            </a:r>
          </a:p>
        </p:txBody>
      </p:sp>
    </p:spTree>
    <p:extLst>
      <p:ext uri="{BB962C8B-B14F-4D97-AF65-F5344CB8AC3E}">
        <p14:creationId xmlns:p14="http://schemas.microsoft.com/office/powerpoint/2010/main" val="11928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wharder\Desktop\k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4" y="2596754"/>
            <a:ext cx="2159794" cy="2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Undirected graphs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Associated with these vertices are </a:t>
            </a: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|E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edges</a:t>
            </a:r>
            <a:endParaRPr lang="en-US" altLang="en-US" i="1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{{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}, 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}, 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}, 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9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}, 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6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9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}}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pair 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indicates that both vertex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is adjacent to vertex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and vertex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is adjacent to vertex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7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Undirected graphs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assume in this course that a vertex is never adjacent to itself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example, 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{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altLang="en-US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}</a:t>
            </a:r>
            <a:r>
              <a:rPr lang="en-US" altLang="en-US" dirty="0">
                <a:latin typeface="Arial" charset="0"/>
                <a:cs typeface="Arial" charset="0"/>
              </a:rPr>
              <a:t> will not define an edge 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maximum number of edges in an undirected graph 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05150" y="2274094"/>
          <a:ext cx="2767013" cy="68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760" imgH="469800" progId="Equation.DSMT4">
                  <p:embed/>
                </p:oleObj>
              </mc:Choice>
              <mc:Fallback>
                <p:oleObj name="Equation" r:id="rId4" imgW="1904760" imgH="4698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274094"/>
                        <a:ext cx="2767013" cy="682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01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An undirected graph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Example: given the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 = 7</a:t>
            </a:r>
            <a:r>
              <a:rPr lang="en-US" altLang="en-US" dirty="0">
                <a:latin typeface="Arial" charset="0"/>
                <a:cs typeface="Arial" charset="0"/>
              </a:rPr>
              <a:t> vertices</a:t>
            </a:r>
          </a:p>
          <a:p>
            <a:pPr algn="ctr">
              <a:buFontTx/>
              <a:buNone/>
            </a:pPr>
            <a:r>
              <a:rPr lang="en-US" altLang="en-US" i="1" dirty="0">
                <a:latin typeface="Times New Roman" pitchFamily="18" charset="0"/>
                <a:cs typeface="Arial" charset="0"/>
              </a:rPr>
              <a:t>V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{A, B, C, D, E, F, G}	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and the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| = 9 </a:t>
            </a:r>
            <a:r>
              <a:rPr lang="en-US" altLang="en-US" dirty="0">
                <a:latin typeface="Arial" charset="0"/>
                <a:cs typeface="Arial" charset="0"/>
              </a:rPr>
              <a:t>edges</a:t>
            </a:r>
          </a:p>
          <a:p>
            <a:pPr>
              <a:buFontTx/>
              <a:buNone/>
            </a:pPr>
            <a:r>
              <a:rPr lang="en-US" altLang="en-US" sz="1350" i="1" dirty="0">
                <a:latin typeface="Times New Roman" pitchFamily="18" charset="0"/>
                <a:cs typeface="Arial" charset="0"/>
              </a:rPr>
              <a:t>	    E</a:t>
            </a:r>
            <a:r>
              <a:rPr lang="en-US" altLang="en-US" sz="1350" dirty="0">
                <a:latin typeface="Times New Roman" pitchFamily="18" charset="0"/>
                <a:cs typeface="Arial" charset="0"/>
              </a:rPr>
              <a:t> = {{A, B}, {A, D}, {A, E}, {B, C}, {B, D}, {B, E}, {C, E}, {C, F}, {D, E}}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301744"/>
            <a:ext cx="2483495" cy="16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Degree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degree of a vertex is defined as the number of adjacent vertices</a:t>
            </a:r>
          </a:p>
          <a:p>
            <a:pPr marL="3429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degree(A) = degree(D) = degree(C) = 3</a:t>
            </a:r>
          </a:p>
          <a:p>
            <a:pPr marL="342900" lvl="1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degree(B) = degree(E) = 4</a:t>
            </a:r>
          </a:p>
          <a:p>
            <a:pPr marL="3429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degree(F) = 1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degree(G) = 0</a:t>
            </a:r>
          </a:p>
          <a:p>
            <a:pPr lvl="0">
              <a:buNone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None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None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None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None/>
            </a:pPr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buNone/>
            </a:pPr>
            <a:r>
              <a:rPr lang="en-US" alt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Those vertices adjacent to a given vertex are its </a:t>
            </a:r>
            <a:r>
              <a:rPr lang="en-US" altLang="en-US" i="1" dirty="0">
                <a:solidFill>
                  <a:prstClr val="black"/>
                </a:solidFill>
                <a:latin typeface="Arial" charset="0"/>
                <a:cs typeface="Arial" charset="0"/>
              </a:rPr>
              <a:t>neighbors</a:t>
            </a:r>
          </a:p>
          <a:p>
            <a:pPr marL="342900" lvl="1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301744"/>
            <a:ext cx="2483495" cy="16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4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Sub-graphs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sub-graph</a:t>
            </a:r>
            <a:r>
              <a:rPr lang="en-US" altLang="en-US" dirty="0">
                <a:latin typeface="Arial" charset="0"/>
                <a:cs typeface="Arial" charset="0"/>
              </a:rPr>
              <a:t> of a graph a subset of the vertices and a subset of the edges that connected the subset of vertices in the original graph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06179" name="Picture 3" descr="C:\Users\dwharder\Desktop\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1720"/>
            <a:ext cx="2481793" cy="16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759882"/>
            <a:ext cx="1984608" cy="12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00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8.1|1.1|0.7|2.8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5|27.3|1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8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8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8|4.4|19.6|36.4|15.9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4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38.7|3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49440</TotalTime>
  <Words>2566</Words>
  <Application>Microsoft Macintosh PowerPoint</Application>
  <PresentationFormat>On-screen Show (16:9)</PresentationFormat>
  <Paragraphs>382</Paragraphs>
  <Slides>46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宋体</vt:lpstr>
      <vt:lpstr>Arial</vt:lpstr>
      <vt:lpstr>Arial Black</vt:lpstr>
      <vt:lpstr>Century Schoolbook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Equation</vt:lpstr>
      <vt:lpstr>Lecture 16:  Graph: Basic Concepts</vt:lpstr>
      <vt:lpstr>Outline</vt:lpstr>
      <vt:lpstr>Outline</vt:lpstr>
      <vt:lpstr>Graphs</vt:lpstr>
      <vt:lpstr>Undirected graphs</vt:lpstr>
      <vt:lpstr>Undirected graphs</vt:lpstr>
      <vt:lpstr>An undirected graph</vt:lpstr>
      <vt:lpstr>Degree</vt:lpstr>
      <vt:lpstr>Sub-graphs</vt:lpstr>
      <vt:lpstr>Vertex-induced sub-graphs</vt:lpstr>
      <vt:lpstr>Paths</vt:lpstr>
      <vt:lpstr>Paths</vt:lpstr>
      <vt:lpstr>Paths</vt:lpstr>
      <vt:lpstr>Paths</vt:lpstr>
      <vt:lpstr>Simple paths</vt:lpstr>
      <vt:lpstr>Connectedness</vt:lpstr>
      <vt:lpstr>Weighted graphs</vt:lpstr>
      <vt:lpstr>Weighted graphs</vt:lpstr>
      <vt:lpstr>Weighted graphs</vt:lpstr>
      <vt:lpstr>Weighted graphs</vt:lpstr>
      <vt:lpstr>Trees</vt:lpstr>
      <vt:lpstr>Trees</vt:lpstr>
      <vt:lpstr>Forests</vt:lpstr>
      <vt:lpstr>Directed graphs</vt:lpstr>
      <vt:lpstr>Directed graphs</vt:lpstr>
      <vt:lpstr>Directed graphs</vt:lpstr>
      <vt:lpstr>In and out degrees</vt:lpstr>
      <vt:lpstr>Sources and sinks</vt:lpstr>
      <vt:lpstr>Paths</vt:lpstr>
      <vt:lpstr>Connectedness</vt:lpstr>
      <vt:lpstr>Weighted directed graphs</vt:lpstr>
      <vt:lpstr>Directed acyclic graphs</vt:lpstr>
      <vt:lpstr>Directed acyclic graphs</vt:lpstr>
      <vt:lpstr>Representations</vt:lpstr>
      <vt:lpstr>Binary-relation list</vt:lpstr>
      <vt:lpstr>Adjacency matrix</vt:lpstr>
      <vt:lpstr>Adjacency list</vt:lpstr>
      <vt:lpstr>The Graph ADT</vt:lpstr>
      <vt:lpstr>Summary</vt:lpstr>
      <vt:lpstr>(Not in exam) PageRank algorithm</vt:lpstr>
      <vt:lpstr>(Not in exam) PageRank algorithm</vt:lpstr>
      <vt:lpstr>(Not in exam) PageRank algorithm</vt:lpstr>
      <vt:lpstr>(Not in exam) PageRank algorithm</vt:lpstr>
      <vt:lpstr>(Not in exam) PageRank algorithm</vt:lpstr>
      <vt:lpstr>(Not in exam) PageRank algorithm</vt:lpstr>
      <vt:lpstr>(Not in exam) message-passing and the matrix form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1259</cp:revision>
  <cp:lastPrinted>2022-09-13T23:51:23Z</cp:lastPrinted>
  <dcterms:created xsi:type="dcterms:W3CDTF">2007-09-23T17:35:11Z</dcterms:created>
  <dcterms:modified xsi:type="dcterms:W3CDTF">2024-04-05T07:57:44Z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